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8" r:id="rId3"/>
    <p:sldId id="261" r:id="rId4"/>
    <p:sldId id="277" r:id="rId5"/>
    <p:sldId id="302" r:id="rId6"/>
    <p:sldId id="303" r:id="rId7"/>
    <p:sldId id="304" r:id="rId8"/>
    <p:sldId id="279" r:id="rId9"/>
    <p:sldId id="301" r:id="rId10"/>
    <p:sldId id="291" r:id="rId11"/>
    <p:sldId id="292" r:id="rId12"/>
    <p:sldId id="288" r:id="rId13"/>
    <p:sldId id="300" r:id="rId14"/>
    <p:sldId id="276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E5D1778-9824-4DA6-9421-9F5767DC0425}">
          <p14:sldIdLst>
            <p14:sldId id="256"/>
            <p14:sldId id="268"/>
            <p14:sldId id="261"/>
            <p14:sldId id="277"/>
            <p14:sldId id="302"/>
            <p14:sldId id="303"/>
            <p14:sldId id="304"/>
            <p14:sldId id="279"/>
            <p14:sldId id="301"/>
            <p14:sldId id="291"/>
            <p14:sldId id="292"/>
            <p14:sldId id="288"/>
            <p14:sldId id="300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8A40"/>
    <a:srgbClr val="0497EF"/>
    <a:srgbClr val="A1C57D"/>
    <a:srgbClr val="1F8826"/>
    <a:srgbClr val="1F8840"/>
    <a:srgbClr val="3F8840"/>
    <a:srgbClr val="475361"/>
    <a:srgbClr val="90C226"/>
    <a:srgbClr val="37D1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5172" autoAdjust="0"/>
  </p:normalViewPr>
  <p:slideViewPr>
    <p:cSldViewPr snapToGrid="0">
      <p:cViewPr varScale="1">
        <p:scale>
          <a:sx n="81" d="100"/>
          <a:sy n="81" d="100"/>
        </p:scale>
        <p:origin x="68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1E368-602E-4D19-80FC-8EA12C8870C0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D3BCC-94A6-47E8-B33E-D78F4F2409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0713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B9AEB-413E-454B-9C0C-BCB96F18DB5E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E9E49-3FEA-48E1-94FF-3B5F63C634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2717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E9E49-3FEA-48E1-94FF-3B5F63C634B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0152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E9E49-3FEA-48E1-94FF-3B5F63C634B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3859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E9E49-3FEA-48E1-94FF-3B5F63C634B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9848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E9E49-3FEA-48E1-94FF-3B5F63C634B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831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E9E49-3FEA-48E1-94FF-3B5F63C634B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3008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E9E49-3FEA-48E1-94FF-3B5F63C634BA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699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8840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3F8840">
                <a:alpha val="8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rgbClr val="3F8840">
                <a:alpha val="8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1F8A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49877"/>
            <a:ext cx="8596668" cy="755176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F8A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20822"/>
            <a:ext cx="8596668" cy="3880773"/>
          </a:xfrm>
        </p:spPr>
        <p:txBody>
          <a:bodyPr/>
          <a:lstStyle>
            <a:lvl1pPr>
              <a:buClr>
                <a:srgbClr val="3F8840"/>
              </a:buClr>
              <a:defRPr/>
            </a:lvl1pPr>
            <a:lvl2pPr>
              <a:buClr>
                <a:srgbClr val="3F8840"/>
              </a:buClr>
              <a:defRPr/>
            </a:lvl2pPr>
            <a:lvl3pPr>
              <a:buClr>
                <a:srgbClr val="3F8840"/>
              </a:buClr>
              <a:defRPr/>
            </a:lvl3pPr>
            <a:lvl4pPr>
              <a:buClr>
                <a:srgbClr val="3F8840"/>
              </a:buClr>
              <a:defRPr/>
            </a:lvl4pPr>
            <a:lvl5pPr>
              <a:buClr>
                <a:srgbClr val="3F884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34693" y="6415539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9" t="11527" r="23708" b="20193"/>
          <a:stretch/>
        </p:blipFill>
        <p:spPr>
          <a:xfrm>
            <a:off x="4289389" y="213178"/>
            <a:ext cx="1372557" cy="13096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47558"/>
            <a:ext cx="8596668" cy="1779890"/>
          </a:xfrm>
        </p:spPr>
        <p:txBody>
          <a:bodyPr anchor="b"/>
          <a:lstStyle>
            <a:lvl1pPr algn="l">
              <a:defRPr sz="4000" b="0" cap="none">
                <a:solidFill>
                  <a:srgbClr val="1F8A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9" t="11527" r="23708" b="20193"/>
          <a:stretch/>
        </p:blipFill>
        <p:spPr>
          <a:xfrm>
            <a:off x="3780756" y="467178"/>
            <a:ext cx="2389825" cy="22803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41523"/>
            <a:ext cx="8596668" cy="808068"/>
          </a:xfrm>
        </p:spPr>
        <p:txBody>
          <a:bodyPr/>
          <a:lstStyle>
            <a:lvl1pPr>
              <a:defRPr>
                <a:solidFill>
                  <a:srgbClr val="1F8A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0480" y="2592009"/>
            <a:ext cx="4184035" cy="3799311"/>
          </a:xfrm>
        </p:spPr>
        <p:txBody>
          <a:bodyPr/>
          <a:lstStyle>
            <a:lvl1pPr>
              <a:buClr>
                <a:srgbClr val="3F8840"/>
              </a:buClr>
              <a:defRPr/>
            </a:lvl1pPr>
            <a:lvl2pPr>
              <a:buClr>
                <a:srgbClr val="3F8840"/>
              </a:buClr>
              <a:defRPr/>
            </a:lvl2pPr>
            <a:lvl3pPr>
              <a:buClr>
                <a:srgbClr val="3F8840"/>
              </a:buClr>
              <a:defRPr/>
            </a:lvl3pPr>
            <a:lvl4pPr>
              <a:buClr>
                <a:srgbClr val="3F8840"/>
              </a:buClr>
              <a:defRPr/>
            </a:lvl4pPr>
            <a:lvl5pPr>
              <a:buClr>
                <a:srgbClr val="3F884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116" y="2592010"/>
            <a:ext cx="4184034" cy="3799312"/>
          </a:xfrm>
        </p:spPr>
        <p:txBody>
          <a:bodyPr/>
          <a:lstStyle>
            <a:lvl1pPr>
              <a:buClr>
                <a:srgbClr val="3F8840"/>
              </a:buClr>
              <a:defRPr/>
            </a:lvl1pPr>
            <a:lvl2pPr>
              <a:buClr>
                <a:srgbClr val="3F8840"/>
              </a:buClr>
              <a:defRPr/>
            </a:lvl2pPr>
            <a:lvl3pPr>
              <a:buClr>
                <a:srgbClr val="3F8840"/>
              </a:buClr>
              <a:defRPr/>
            </a:lvl3pPr>
            <a:lvl4pPr>
              <a:buClr>
                <a:srgbClr val="3F8840"/>
              </a:buClr>
              <a:defRPr/>
            </a:lvl4pPr>
            <a:lvl5pPr>
              <a:buClr>
                <a:srgbClr val="3F884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15067" y="6361202"/>
            <a:ext cx="911939" cy="365125"/>
          </a:xfrm>
        </p:spPr>
        <p:txBody>
          <a:bodyPr/>
          <a:lstStyle/>
          <a:p>
            <a:fld id="{EB712588-04B1-427B-82EE-E8DB90309F08}" type="datetimeFigureOut">
              <a:rPr lang="en-US" dirty="0"/>
              <a:t>11/28/2024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9" t="11527" r="23708" b="20193"/>
          <a:stretch/>
        </p:blipFill>
        <p:spPr>
          <a:xfrm>
            <a:off x="4289389" y="213178"/>
            <a:ext cx="1372557" cy="13096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8A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>
            <a:lvl1pPr>
              <a:buClr>
                <a:srgbClr val="3F8840"/>
              </a:buClr>
              <a:defRPr/>
            </a:lvl1pPr>
            <a:lvl2pPr>
              <a:buClr>
                <a:srgbClr val="3F8840"/>
              </a:buClr>
              <a:defRPr/>
            </a:lvl2pPr>
            <a:lvl3pPr>
              <a:buClr>
                <a:srgbClr val="3F8840"/>
              </a:buClr>
              <a:defRPr/>
            </a:lvl3pPr>
            <a:lvl4pPr>
              <a:buClr>
                <a:srgbClr val="3F8840"/>
              </a:buClr>
              <a:defRPr/>
            </a:lvl4pPr>
            <a:lvl5pPr>
              <a:buClr>
                <a:srgbClr val="3F884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>
            <a:lvl1pPr>
              <a:buClr>
                <a:srgbClr val="3F8840"/>
              </a:buClr>
              <a:defRPr/>
            </a:lvl1pPr>
            <a:lvl2pPr>
              <a:buClr>
                <a:srgbClr val="3F8840"/>
              </a:buClr>
              <a:defRPr/>
            </a:lvl2pPr>
            <a:lvl3pPr>
              <a:buClr>
                <a:srgbClr val="3F8840"/>
              </a:buClr>
              <a:defRPr/>
            </a:lvl3pPr>
            <a:lvl4pPr>
              <a:buClr>
                <a:srgbClr val="3F8840"/>
              </a:buClr>
              <a:defRPr/>
            </a:lvl4pPr>
            <a:lvl5pPr>
              <a:buClr>
                <a:srgbClr val="3F884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>
            <a:lvl1pPr>
              <a:defRPr>
                <a:solidFill>
                  <a:srgbClr val="1F8A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>
                <a:solidFill>
                  <a:srgbClr val="1F8A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8840">
                <a:alpha val="69804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3F8840">
                <a:alpha val="8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rgbClr val="3F8840">
                <a:alpha val="84706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1F8A40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3091159"/>
            <a:ext cx="8596668" cy="1582441"/>
          </a:xfrm>
        </p:spPr>
        <p:txBody>
          <a:bodyPr>
            <a:normAutofit fontScale="90000"/>
          </a:bodyPr>
          <a:lstStyle/>
          <a:p>
            <a:r>
              <a:rPr lang="en-CA" dirty="0">
                <a:solidFill>
                  <a:srgbClr val="1F8840"/>
                </a:solidFill>
              </a:rPr>
              <a:t>Emerald Energy from Waste</a:t>
            </a:r>
            <a:br>
              <a:rPr lang="en-CA" dirty="0">
                <a:solidFill>
                  <a:srgbClr val="1F8840"/>
                </a:solidFill>
              </a:rPr>
            </a:br>
            <a:r>
              <a:rPr lang="en-CA" dirty="0">
                <a:solidFill>
                  <a:srgbClr val="1F8840"/>
                </a:solidFill>
              </a:rPr>
              <a:t>Public Liaison Committee Meeting</a:t>
            </a:r>
            <a:br>
              <a:rPr lang="en-CA" dirty="0">
                <a:solidFill>
                  <a:srgbClr val="1F8840"/>
                </a:solidFill>
              </a:rPr>
            </a:br>
            <a:r>
              <a:rPr lang="en-CA" dirty="0">
                <a:solidFill>
                  <a:srgbClr val="1F8840"/>
                </a:solidFill>
              </a:rPr>
              <a:t>24-02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677335" y="4673600"/>
            <a:ext cx="8596668" cy="860400"/>
          </a:xfrm>
        </p:spPr>
        <p:txBody>
          <a:bodyPr/>
          <a:lstStyle/>
          <a:p>
            <a:r>
              <a:rPr lang="en-CA" dirty="0"/>
              <a:t>December 10, 2024</a:t>
            </a:r>
          </a:p>
        </p:txBody>
      </p:sp>
    </p:spTree>
    <p:extLst>
      <p:ext uri="{BB962C8B-B14F-4D97-AF65-F5344CB8AC3E}">
        <p14:creationId xmlns:p14="http://schemas.microsoft.com/office/powerpoint/2010/main" val="2618844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EE0E-AEED-3FE8-7B22-A611E033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Redevelopment Project - Summary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BFA01B6-F252-8172-520D-ADBEB79BA98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77334" y="2198193"/>
            <a:ext cx="9196240" cy="3965621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5AFECB-4BC8-AA79-A038-53E2DF88AA7F}"/>
              </a:ext>
            </a:extLst>
          </p:cNvPr>
          <p:cNvSpPr txBox="1">
            <a:spLocks/>
          </p:cNvSpPr>
          <p:nvPr/>
        </p:nvSpPr>
        <p:spPr>
          <a:xfrm>
            <a:off x="8237989" y="6050414"/>
            <a:ext cx="9119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10 of 14</a:t>
            </a:r>
          </a:p>
        </p:txBody>
      </p:sp>
      <p:sp>
        <p:nvSpPr>
          <p:cNvPr id="4" name="Date Placeholder 7">
            <a:extLst>
              <a:ext uri="{FF2B5EF4-FFF2-40B4-BE49-F238E27FC236}">
                <a16:creationId xmlns:a16="http://schemas.microsoft.com/office/drawing/2014/main" id="{708D2E01-C096-F0A7-4B95-317B4717B8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</p:spTree>
    <p:extLst>
      <p:ext uri="{BB962C8B-B14F-4D97-AF65-F5344CB8AC3E}">
        <p14:creationId xmlns:p14="http://schemas.microsoft.com/office/powerpoint/2010/main" val="3032482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F045253-D858-85BB-5984-6E9BD5B4E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1641475"/>
            <a:ext cx="8596312" cy="808038"/>
          </a:xfrm>
        </p:spPr>
        <p:txBody>
          <a:bodyPr>
            <a:normAutofit/>
          </a:bodyPr>
          <a:lstStyle/>
          <a:p>
            <a:r>
              <a:rPr lang="en-US" dirty="0"/>
              <a:t>Redevelopment Project – Summary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3315F15-37A9-A17E-EA9D-27C74C60B3EC}"/>
              </a:ext>
            </a:extLst>
          </p:cNvPr>
          <p:cNvSpPr txBox="1">
            <a:spLocks/>
          </p:cNvSpPr>
          <p:nvPr/>
        </p:nvSpPr>
        <p:spPr>
          <a:xfrm>
            <a:off x="8237989" y="6050414"/>
            <a:ext cx="9119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11 of 14</a:t>
            </a:r>
          </a:p>
        </p:txBody>
      </p:sp>
      <p:sp>
        <p:nvSpPr>
          <p:cNvPr id="2" name="Date Placeholder 7">
            <a:extLst>
              <a:ext uri="{FF2B5EF4-FFF2-40B4-BE49-F238E27FC236}">
                <a16:creationId xmlns:a16="http://schemas.microsoft.com/office/drawing/2014/main" id="{D094EE1C-B7B1-3DF9-C204-CB792DB804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B4108E9-85D8-8707-E986-BA3A5F80EC2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00087" y="2276272"/>
            <a:ext cx="8912109" cy="3842729"/>
          </a:xfrm>
        </p:spPr>
      </p:pic>
    </p:spTree>
    <p:extLst>
      <p:ext uri="{BB962C8B-B14F-4D97-AF65-F5344CB8AC3E}">
        <p14:creationId xmlns:p14="http://schemas.microsoft.com/office/powerpoint/2010/main" val="167229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41F23C5-8B86-8F1F-3D1D-9D410B564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1641475"/>
            <a:ext cx="8596312" cy="808038"/>
          </a:xfrm>
        </p:spPr>
        <p:txBody>
          <a:bodyPr/>
          <a:lstStyle/>
          <a:p>
            <a:r>
              <a:rPr lang="en-US" dirty="0"/>
              <a:t>Redevelopment Project Update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D6A1A4B-DF23-B1B5-F9CE-4388968ADB5B}"/>
              </a:ext>
            </a:extLst>
          </p:cNvPr>
          <p:cNvSpPr txBox="1">
            <a:spLocks/>
          </p:cNvSpPr>
          <p:nvPr/>
        </p:nvSpPr>
        <p:spPr>
          <a:xfrm>
            <a:off x="8237989" y="6050414"/>
            <a:ext cx="9119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12 of 14</a:t>
            </a:r>
          </a:p>
        </p:txBody>
      </p:sp>
      <p:sp>
        <p:nvSpPr>
          <p:cNvPr id="2" name="Date Placeholder 7">
            <a:extLst>
              <a:ext uri="{FF2B5EF4-FFF2-40B4-BE49-F238E27FC236}">
                <a16:creationId xmlns:a16="http://schemas.microsoft.com/office/drawing/2014/main" id="{8A5DD01D-3C95-1B67-C115-D94F7EDE4A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DFD51B8-0C1D-8D61-46DD-50709EF78CA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00088" y="2247088"/>
            <a:ext cx="9978898" cy="3803325"/>
          </a:xfrm>
        </p:spPr>
      </p:pic>
    </p:spTree>
    <p:extLst>
      <p:ext uri="{BB962C8B-B14F-4D97-AF65-F5344CB8AC3E}">
        <p14:creationId xmlns:p14="http://schemas.microsoft.com/office/powerpoint/2010/main" val="3065621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C75C1-02A4-B86C-21AF-E26300AE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Redevelopment –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9A591-A8A7-C26D-EEE1-26A3AC856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78628"/>
            <a:ext cx="8596668" cy="3880773"/>
          </a:xfrm>
        </p:spPr>
        <p:txBody>
          <a:bodyPr/>
          <a:lstStyle/>
          <a:p>
            <a:r>
              <a:rPr lang="en-US" dirty="0"/>
              <a:t>Received comments from regulators (Peel, MECP) and coalition of environmental organizations represented by Environmental Defense.</a:t>
            </a:r>
          </a:p>
          <a:p>
            <a:r>
              <a:rPr lang="en-US" dirty="0"/>
              <a:t>Reports were in response to comments. </a:t>
            </a:r>
          </a:p>
          <a:p>
            <a:r>
              <a:rPr lang="en-US" dirty="0"/>
              <a:t>Final reports completed in November, open for comment until January 7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r>
              <a:rPr lang="en-US" dirty="0"/>
              <a:t>Received proposals from vendors (Babcock-Wilcox, Hitachi-Zosen-Inova).</a:t>
            </a:r>
          </a:p>
          <a:p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11A6B68-55AD-3940-FB5C-88C196D2EAA7}"/>
              </a:ext>
            </a:extLst>
          </p:cNvPr>
          <p:cNvSpPr txBox="1">
            <a:spLocks/>
          </p:cNvSpPr>
          <p:nvPr/>
        </p:nvSpPr>
        <p:spPr>
          <a:xfrm>
            <a:off x="8237989" y="6050414"/>
            <a:ext cx="9119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13 of 14</a:t>
            </a:r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2815241C-F4C6-30C4-A99D-13B5C98667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</p:spTree>
    <p:extLst>
      <p:ext uri="{BB962C8B-B14F-4D97-AF65-F5344CB8AC3E}">
        <p14:creationId xmlns:p14="http://schemas.microsoft.com/office/powerpoint/2010/main" val="4123968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4EC-A208-43A3-8E45-2E06E1EE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Next Meeting &amp; 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3A2D3-3BFE-4E9A-98F0-19AEA5A37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20823"/>
            <a:ext cx="8596668" cy="3429592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Meeting format:</a:t>
            </a:r>
          </a:p>
          <a:p>
            <a:r>
              <a:rPr lang="en-CA" dirty="0"/>
              <a:t>In-person</a:t>
            </a:r>
          </a:p>
          <a:p>
            <a:r>
              <a:rPr lang="en-CA" dirty="0"/>
              <a:t>Teams</a:t>
            </a:r>
          </a:p>
          <a:p>
            <a:pPr marL="0" indent="0">
              <a:buNone/>
            </a:pPr>
            <a:r>
              <a:rPr lang="en-CA" dirty="0"/>
              <a:t>Date/Time for next meeting TBD (February 2024)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219C1-52E8-4197-BA3A-A15090FFD8C5}"/>
              </a:ext>
            </a:extLst>
          </p:cNvPr>
          <p:cNvSpPr txBox="1">
            <a:spLocks/>
          </p:cNvSpPr>
          <p:nvPr/>
        </p:nvSpPr>
        <p:spPr>
          <a:xfrm>
            <a:off x="8237989" y="6050414"/>
            <a:ext cx="9119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14 of 14</a:t>
            </a:r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411DF7FF-5739-2557-3CED-9E315BD583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</p:spTree>
    <p:extLst>
      <p:ext uri="{BB962C8B-B14F-4D97-AF65-F5344CB8AC3E}">
        <p14:creationId xmlns:p14="http://schemas.microsoft.com/office/powerpoint/2010/main" val="24449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44"/>
    </mc:Choice>
    <mc:Fallback xmlns="">
      <p:transition spd="slow" advTm="634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Agenda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094439"/>
              </p:ext>
            </p:extLst>
          </p:nvPr>
        </p:nvGraphicFramePr>
        <p:xfrm>
          <a:off x="677334" y="2405053"/>
          <a:ext cx="7001934" cy="395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9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No</a:t>
                      </a:r>
                    </a:p>
                  </a:txBody>
                  <a:tcPr>
                    <a:solidFill>
                      <a:srgbClr val="1F8A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Time</a:t>
                      </a:r>
                    </a:p>
                  </a:txBody>
                  <a:tcPr>
                    <a:solidFill>
                      <a:srgbClr val="1F8A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Item</a:t>
                      </a:r>
                    </a:p>
                  </a:txBody>
                  <a:tcPr>
                    <a:solidFill>
                      <a:srgbClr val="1F8A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Introductions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6:10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Review of Previous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6:15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Previous Business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6:20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New</a:t>
                      </a:r>
                      <a:r>
                        <a:rPr lang="en-CA" baseline="0" dirty="0"/>
                        <a:t> </a:t>
                      </a:r>
                      <a:r>
                        <a:rPr lang="en-CA" dirty="0"/>
                        <a:t>Business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dirty="0"/>
                        <a:t>Operating Update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dirty="0"/>
                        <a:t>Steam Line Replacement Update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dirty="0"/>
                        <a:t>Hydrogen Pilot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6:40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Redevelopment Project Update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dirty="0"/>
                        <a:t>Screening Summary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dirty="0"/>
                        <a:t>Next Steps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034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Next</a:t>
                      </a:r>
                      <a:r>
                        <a:rPr lang="en-CA" baseline="0" dirty="0"/>
                        <a:t> Meeting &amp; Adjournment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2070"/>
                  </a:ext>
                </a:extLst>
              </a:tr>
            </a:tbl>
          </a:graphicData>
        </a:graphic>
      </p:graphicFrame>
      <p:sp>
        <p:nvSpPr>
          <p:cNvPr id="6" name="Slide Number Placeholder 3"/>
          <p:cNvSpPr txBox="1">
            <a:spLocks/>
          </p:cNvSpPr>
          <p:nvPr/>
        </p:nvSpPr>
        <p:spPr>
          <a:xfrm>
            <a:off x="8237989" y="6050414"/>
            <a:ext cx="80864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2 of 14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4B7F8D0-8A19-4C3D-80BD-A3DFBB50BC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</p:spTree>
    <p:extLst>
      <p:ext uri="{BB962C8B-B14F-4D97-AF65-F5344CB8AC3E}">
        <p14:creationId xmlns:p14="http://schemas.microsoft.com/office/powerpoint/2010/main" val="17106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E9114FE6-510B-2081-0338-9894F389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649877"/>
            <a:ext cx="8596668" cy="755176"/>
          </a:xfrm>
        </p:spPr>
        <p:txBody>
          <a:bodyPr>
            <a:normAutofit/>
          </a:bodyPr>
          <a:lstStyle/>
          <a:p>
            <a:r>
              <a:rPr lang="en-CA" dirty="0"/>
              <a:t>Operating Update (Unofficial)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55ABDF-DCB4-CDE7-A942-D5EFDF8BBD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77334" y="2405053"/>
            <a:ext cx="8463567" cy="4103705"/>
          </a:xfrm>
          <a:prstGeom prst="rect">
            <a:avLst/>
          </a:prstGeom>
        </p:spPr>
      </p:pic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7F69D7F8-C944-F05B-63D0-2AE0E96E5C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228963" y="6050414"/>
            <a:ext cx="9119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3 of 14</a:t>
            </a:r>
          </a:p>
        </p:txBody>
      </p:sp>
    </p:spTree>
    <p:extLst>
      <p:ext uri="{BB962C8B-B14F-4D97-AF65-F5344CB8AC3E}">
        <p14:creationId xmlns:p14="http://schemas.microsoft.com/office/powerpoint/2010/main" val="1886522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Operating Update (Environmental)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E855BC4-0195-FE75-7EF2-FBC142415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2408" y="3336833"/>
            <a:ext cx="4362936" cy="302436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b="1" dirty="0"/>
              <a:t>Environmental Incidents Q2 2024</a:t>
            </a:r>
          </a:p>
          <a:p>
            <a:r>
              <a:rPr lang="en-US" dirty="0"/>
              <a:t>Bypass Stack Use – April 3, 2024</a:t>
            </a:r>
          </a:p>
          <a:p>
            <a:pPr lvl="1"/>
            <a:r>
              <a:rPr lang="en-US" dirty="0"/>
              <a:t>Power surge in the Hydro One yard tripped the turbine, power was restored after 15 minutes </a:t>
            </a:r>
          </a:p>
          <a:p>
            <a:pPr lvl="1"/>
            <a:r>
              <a:rPr lang="en-US" dirty="0"/>
              <a:t>Bypass Stack open for ~23 minutes.</a:t>
            </a:r>
          </a:p>
          <a:p>
            <a:pPr lvl="1"/>
            <a:r>
              <a:rPr lang="en-US" dirty="0"/>
              <a:t>Reported to the MECP under incident # </a:t>
            </a:r>
            <a:r>
              <a:rPr lang="en-CA" dirty="0">
                <a:ea typeface="Calibri" panose="020F0502020204030204" pitchFamily="34" charset="0"/>
              </a:rPr>
              <a:t>1-5DIAQT.</a:t>
            </a:r>
            <a:endParaRPr lang="en-US" dirty="0">
              <a:ea typeface="Calibri" panose="020F0502020204030204" pitchFamily="34" charset="0"/>
            </a:endParaRPr>
          </a:p>
          <a:p>
            <a:r>
              <a:rPr lang="en-US" dirty="0"/>
              <a:t>4-Hr CO Exceedance at stack – June 17, 2024</a:t>
            </a:r>
          </a:p>
          <a:p>
            <a:pPr lvl="1"/>
            <a:r>
              <a:rPr lang="en-US" dirty="0"/>
              <a:t>Malfunction of Unit 5 Upper Chamber burner – Unit overheated.</a:t>
            </a:r>
          </a:p>
          <a:p>
            <a:pPr lvl="1"/>
            <a:r>
              <a:rPr lang="en-US" dirty="0"/>
              <a:t>Stack CO reached 44 ppm vs 43 ppm standard.</a:t>
            </a:r>
          </a:p>
          <a:p>
            <a:pPr lvl="1"/>
            <a:r>
              <a:rPr lang="en-US" dirty="0"/>
              <a:t>Reported to the MECP under incident # 7QDG6Q.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DB159-FA08-879B-0794-899DDE13F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65344" y="3336833"/>
            <a:ext cx="4452915" cy="247280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b="1" dirty="0"/>
              <a:t>Environmental Incidents Q3 2024</a:t>
            </a:r>
            <a:endParaRPr lang="en-US" dirty="0"/>
          </a:p>
          <a:p>
            <a:r>
              <a:rPr lang="en-US" dirty="0"/>
              <a:t>Bypass Stack Use – September 24, 2024</a:t>
            </a:r>
          </a:p>
          <a:p>
            <a:pPr lvl="1"/>
            <a:r>
              <a:rPr lang="en-US" dirty="0"/>
              <a:t>Power surge on site tripped the turbine.</a:t>
            </a:r>
          </a:p>
          <a:p>
            <a:pPr lvl="1"/>
            <a:r>
              <a:rPr lang="en-US" dirty="0"/>
              <a:t>Power surge was caused by a bird connecting 2 phases on the transformer.</a:t>
            </a:r>
          </a:p>
          <a:p>
            <a:pPr lvl="1"/>
            <a:r>
              <a:rPr lang="en-US" dirty="0"/>
              <a:t>Bypass Stack open for ~15 minutes.</a:t>
            </a:r>
          </a:p>
          <a:p>
            <a:pPr lvl="1"/>
            <a:r>
              <a:rPr lang="en-US" dirty="0"/>
              <a:t>Reported to the MECP under incident # </a:t>
            </a:r>
            <a:r>
              <a:rPr lang="en-CA" dirty="0">
                <a:effectLst/>
                <a:ea typeface="Calibri" panose="020F0502020204030204" pitchFamily="34" charset="0"/>
              </a:rPr>
              <a:t>1-B99W7M.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A5BA590-6D13-BB7B-9F27-FCC7AC431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310609" y="6047274"/>
            <a:ext cx="7666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 of 14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B6A69A58-DFB1-CB1E-E65F-50EACFB004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561957"/>
              </p:ext>
            </p:extLst>
          </p:nvPr>
        </p:nvGraphicFramePr>
        <p:xfrm>
          <a:off x="700480" y="2346203"/>
          <a:ext cx="6544772" cy="75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3776">
                  <a:extLst>
                    <a:ext uri="{9D8B030D-6E8A-4147-A177-3AD203B41FA5}">
                      <a16:colId xmlns:a16="http://schemas.microsoft.com/office/drawing/2014/main" val="1241989599"/>
                    </a:ext>
                  </a:extLst>
                </a:gridCol>
              </a:tblGrid>
              <a:tr h="159925">
                <a:tc>
                  <a:txBody>
                    <a:bodyPr/>
                    <a:lstStyle/>
                    <a:p>
                      <a:pPr algn="l" fontAlgn="b"/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en-C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defTabSz="565150" fontAlgn="b">
                        <a:tabLst>
                          <a:tab pos="1436688" algn="r"/>
                        </a:tabLst>
                      </a:pPr>
                      <a:r>
                        <a:rPr lang="en-CA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2024</a:t>
                      </a:r>
                      <a:endParaRPr lang="en-C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19">
                <a:tc>
                  <a:txBody>
                    <a:bodyPr/>
                    <a:lstStyle/>
                    <a:p>
                      <a:pPr marL="90488" indent="0" algn="l" fontAlgn="ctr"/>
                      <a:r>
                        <a:rPr lang="en-C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Diversion Rate: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6084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477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80048-696D-9D83-EE46-D1968E248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Stack Sampling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1C2B617-A6EF-552C-6BB6-942ACF3A10A0}"/>
              </a:ext>
            </a:extLst>
          </p:cNvPr>
          <p:cNvSpPr txBox="1">
            <a:spLocks/>
          </p:cNvSpPr>
          <p:nvPr/>
        </p:nvSpPr>
        <p:spPr>
          <a:xfrm>
            <a:off x="8310609" y="6047274"/>
            <a:ext cx="7666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5 of 14</a:t>
            </a:r>
          </a:p>
        </p:txBody>
      </p:sp>
      <p:sp>
        <p:nvSpPr>
          <p:cNvPr id="11" name="Date Placeholder 7">
            <a:extLst>
              <a:ext uri="{FF2B5EF4-FFF2-40B4-BE49-F238E27FC236}">
                <a16:creationId xmlns:a16="http://schemas.microsoft.com/office/drawing/2014/main" id="{25B9A6D0-338D-C51A-4605-8E1DB2E83F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1121AE-E938-F1D9-A053-6E71A22E9BD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3083" y="2970900"/>
            <a:ext cx="4184650" cy="3040708"/>
          </a:xfrm>
          <a:prstGeom prst="rect">
            <a:avLst/>
          </a:prstGeo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AFD9A92E-EED0-A827-E961-1D2D09C666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94244" y="2970900"/>
            <a:ext cx="4183062" cy="303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12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EEE54572-99B7-D50A-577D-509841994E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43068" y="622983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5D46E1-5FA7-65BB-17A6-9AB67F04E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035" y="546263"/>
            <a:ext cx="4204238" cy="27458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7C7786-AAF1-2AAE-D4E8-104F404FC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1041" y="547221"/>
            <a:ext cx="3777544" cy="27448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AA001D-8CD1-EF44-ED58-54BBE840F4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1041" y="3429000"/>
            <a:ext cx="3777546" cy="2744893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5AC101E-C6F6-51AD-C896-3F29BA2244C1}"/>
              </a:ext>
            </a:extLst>
          </p:cNvPr>
          <p:cNvSpPr txBox="1">
            <a:spLocks/>
          </p:cNvSpPr>
          <p:nvPr/>
        </p:nvSpPr>
        <p:spPr>
          <a:xfrm>
            <a:off x="8310609" y="6047274"/>
            <a:ext cx="7666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6 of 14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738595D-03FB-5E11-33AA-2D5012776C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035" y="3428043"/>
            <a:ext cx="4204238" cy="28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3B4B7-3545-2AA2-E2B0-8D00F73D8064}"/>
              </a:ext>
            </a:extLst>
          </p:cNvPr>
          <p:cNvSpPr txBox="1">
            <a:spLocks/>
          </p:cNvSpPr>
          <p:nvPr/>
        </p:nvSpPr>
        <p:spPr>
          <a:xfrm>
            <a:off x="8310609" y="6047274"/>
            <a:ext cx="7666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7 of 14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9E74F55E-3B35-D01A-9282-848B9C50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5A8974-5D4D-C152-FA99-F555A62D1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09" y="1931023"/>
            <a:ext cx="4123057" cy="29959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E54110-A9E4-B5C4-5A24-8F191627F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6870" y="1926076"/>
            <a:ext cx="4123058" cy="299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11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F040F-2CBF-4CBB-2AE7-96812DACB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Steam Line Replacement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295A3-129B-690C-D35E-B4C7A3BC8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800"/>
              </a:spcBef>
              <a:buNone/>
            </a:pPr>
            <a:r>
              <a:rPr lang="en-CA" b="1" u="sng" dirty="0"/>
              <a:t>Steam Line Replacement</a:t>
            </a:r>
          </a:p>
          <a:p>
            <a:pPr>
              <a:spcBef>
                <a:spcPts val="800"/>
              </a:spcBef>
            </a:pPr>
            <a:r>
              <a:rPr lang="en-CA" dirty="0"/>
              <a:t>Conditional approval for HONI lands (</a:t>
            </a:r>
            <a:r>
              <a:rPr lang="en-CA" dirty="0" err="1"/>
              <a:t>s.t.</a:t>
            </a:r>
            <a:r>
              <a:rPr lang="en-CA" dirty="0"/>
              <a:t> archaeological assessment).</a:t>
            </a:r>
          </a:p>
          <a:p>
            <a:pPr>
              <a:spcBef>
                <a:spcPts val="800"/>
              </a:spcBef>
            </a:pPr>
            <a:r>
              <a:rPr lang="en-CA" dirty="0"/>
              <a:t>Pipe bridge installation underway.</a:t>
            </a:r>
          </a:p>
          <a:p>
            <a:pPr>
              <a:spcBef>
                <a:spcPts val="800"/>
              </a:spcBef>
            </a:pPr>
            <a:r>
              <a:rPr lang="en-CA" dirty="0"/>
              <a:t>Bramalea Crossing moved to winter.</a:t>
            </a:r>
          </a:p>
          <a:p>
            <a:pPr>
              <a:spcBef>
                <a:spcPts val="800"/>
              </a:spcBef>
            </a:pPr>
            <a:r>
              <a:rPr lang="en-CA" dirty="0"/>
              <a:t>East side replacement to be done over next 2 or 3 years.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E194B0C-EE1D-0011-1228-780CE36B2C70}"/>
              </a:ext>
            </a:extLst>
          </p:cNvPr>
          <p:cNvSpPr txBox="1">
            <a:spLocks/>
          </p:cNvSpPr>
          <p:nvPr/>
        </p:nvSpPr>
        <p:spPr>
          <a:xfrm>
            <a:off x="8237989" y="6050414"/>
            <a:ext cx="9144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8 of 14</a:t>
            </a:r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E4697045-7FA7-8B58-F65B-9A2903DEA8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</p:spTree>
    <p:extLst>
      <p:ext uri="{BB962C8B-B14F-4D97-AF65-F5344CB8AC3E}">
        <p14:creationId xmlns:p14="http://schemas.microsoft.com/office/powerpoint/2010/main" val="3403211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34279-E27F-106D-8AAA-A7579373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Hydrogen Pilot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EDD87-4B3D-18B2-CA26-9EDF1F8D0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Received proposal from </a:t>
            </a:r>
            <a:r>
              <a:rPr lang="en-US" dirty="0" err="1"/>
              <a:t>NextHydrogen</a:t>
            </a:r>
            <a:r>
              <a:rPr lang="en-US" dirty="0"/>
              <a:t> – Mississauga company.</a:t>
            </a:r>
          </a:p>
          <a:p>
            <a:pPr lvl="1"/>
            <a:r>
              <a:rPr lang="en-US" dirty="0"/>
              <a:t>Commercialization of 2</a:t>
            </a:r>
            <a:r>
              <a:rPr lang="en-US" baseline="30000" dirty="0"/>
              <a:t>nd</a:t>
            </a:r>
            <a:r>
              <a:rPr lang="en-US" dirty="0"/>
              <a:t> Generation of production equipment.</a:t>
            </a:r>
          </a:p>
          <a:p>
            <a:pPr lvl="1"/>
            <a:r>
              <a:rPr lang="en-US" dirty="0"/>
              <a:t>Alkaline process with significant efficiency upgrades.</a:t>
            </a:r>
          </a:p>
          <a:p>
            <a:pPr lvl="1"/>
            <a:r>
              <a:rPr lang="en-US" dirty="0"/>
              <a:t>More H</a:t>
            </a:r>
            <a:r>
              <a:rPr lang="en-US" baseline="-25000" dirty="0"/>
              <a:t>2</a:t>
            </a:r>
            <a:r>
              <a:rPr lang="en-US" dirty="0"/>
              <a:t> yield per MWh.</a:t>
            </a:r>
          </a:p>
          <a:p>
            <a:pPr marL="0" indent="0">
              <a:buNone/>
            </a:pPr>
            <a:r>
              <a:rPr lang="en-US" dirty="0"/>
              <a:t>Scheduled installation and operation by Dec 1, 2025.</a:t>
            </a:r>
          </a:p>
          <a:p>
            <a:pPr marL="0" indent="0">
              <a:buNone/>
            </a:pPr>
            <a:r>
              <a:rPr lang="en-US" dirty="0"/>
              <a:t>Pursuing fuel cell vehicle trials in Peel, York, Simcoe.</a:t>
            </a:r>
          </a:p>
          <a:p>
            <a:pPr marL="0" indent="0">
              <a:buNone/>
            </a:pPr>
            <a:r>
              <a:rPr lang="en-US" dirty="0"/>
              <a:t>Evaluating quotes for hydrogen injection systems for </a:t>
            </a:r>
            <a:r>
              <a:rPr lang="en-US" dirty="0" err="1"/>
              <a:t>UPak</a:t>
            </a:r>
            <a:r>
              <a:rPr lang="en-US" dirty="0"/>
              <a:t> trucks.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54FCEC-6FE6-83E7-8C09-470D62DA644B}"/>
              </a:ext>
            </a:extLst>
          </p:cNvPr>
          <p:cNvSpPr txBox="1">
            <a:spLocks/>
          </p:cNvSpPr>
          <p:nvPr/>
        </p:nvSpPr>
        <p:spPr>
          <a:xfrm>
            <a:off x="8237989" y="6050414"/>
            <a:ext cx="9119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9 of 14</a:t>
            </a:r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BF10266F-C761-AFE2-BE5F-099A9E8434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7989" y="6232976"/>
            <a:ext cx="911939" cy="365125"/>
          </a:xfrm>
        </p:spPr>
        <p:txBody>
          <a:bodyPr/>
          <a:lstStyle/>
          <a:p>
            <a:pPr algn="ctr"/>
            <a:r>
              <a:rPr lang="en-US" dirty="0"/>
              <a:t>PLC 24-02</a:t>
            </a:r>
          </a:p>
          <a:p>
            <a:pPr algn="ctr"/>
            <a:r>
              <a:rPr lang="en-US" dirty="0"/>
              <a:t>24 12 10</a:t>
            </a:r>
          </a:p>
        </p:txBody>
      </p:sp>
    </p:spTree>
    <p:extLst>
      <p:ext uri="{BB962C8B-B14F-4D97-AF65-F5344CB8AC3E}">
        <p14:creationId xmlns:p14="http://schemas.microsoft.com/office/powerpoint/2010/main" val="15408720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37798</TotalTime>
  <Words>520</Words>
  <Application>Microsoft Office PowerPoint</Application>
  <PresentationFormat>Widescreen</PresentationFormat>
  <Paragraphs>125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Emerald Energy from Waste Public Liaison Committee Meeting 24-02</vt:lpstr>
      <vt:lpstr>Agenda</vt:lpstr>
      <vt:lpstr>Operating Update (Unofficial)</vt:lpstr>
      <vt:lpstr>Operating Update (Environmental)</vt:lpstr>
      <vt:lpstr>2024 Stack Sampling</vt:lpstr>
      <vt:lpstr>PowerPoint Presentation</vt:lpstr>
      <vt:lpstr>PowerPoint Presentation</vt:lpstr>
      <vt:lpstr>Steam Line Replacement</vt:lpstr>
      <vt:lpstr>Hydrogen Pilot Project</vt:lpstr>
      <vt:lpstr>Redevelopment Project - Summary</vt:lpstr>
      <vt:lpstr>Redevelopment Project – Summary</vt:lpstr>
      <vt:lpstr>Redevelopment Project Update</vt:lpstr>
      <vt:lpstr>Redevelopment – Next Steps</vt:lpstr>
      <vt:lpstr>Next Meeting &amp; Adjournment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Emerald Energy from Waste Inc.</dc:title>
  <dc:creator>Joe Lyng</dc:creator>
  <cp:lastModifiedBy>Joe Lyng</cp:lastModifiedBy>
  <cp:revision>143</cp:revision>
  <cp:lastPrinted>2024-06-04T21:46:31Z</cp:lastPrinted>
  <dcterms:created xsi:type="dcterms:W3CDTF">2015-06-19T12:11:30Z</dcterms:created>
  <dcterms:modified xsi:type="dcterms:W3CDTF">2024-12-09T16:14:51Z</dcterms:modified>
</cp:coreProperties>
</file>